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61" r:id="rId5"/>
  </p:sldMasterIdLst>
  <p:notesMasterIdLst>
    <p:notesMasterId r:id="rId50"/>
  </p:notesMasterIdLst>
  <p:handoutMasterIdLst>
    <p:handoutMasterId r:id="rId51"/>
  </p:handoutMasterIdLst>
  <p:sldIdLst>
    <p:sldId id="256" r:id="rId6"/>
    <p:sldId id="257" r:id="rId7"/>
    <p:sldId id="258" r:id="rId8"/>
    <p:sldId id="259" r:id="rId9"/>
    <p:sldId id="261" r:id="rId10"/>
    <p:sldId id="262" r:id="rId11"/>
    <p:sldId id="276" r:id="rId12"/>
    <p:sldId id="277" r:id="rId13"/>
    <p:sldId id="274" r:id="rId14"/>
    <p:sldId id="273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1" r:id="rId38"/>
    <p:sldId id="302" r:id="rId39"/>
    <p:sldId id="303" r:id="rId40"/>
    <p:sldId id="300" r:id="rId41"/>
    <p:sldId id="304" r:id="rId42"/>
    <p:sldId id="305" r:id="rId43"/>
    <p:sldId id="306" r:id="rId44"/>
    <p:sldId id="307" r:id="rId45"/>
    <p:sldId id="308" r:id="rId46"/>
    <p:sldId id="309" r:id="rId47"/>
    <p:sldId id="263" r:id="rId48"/>
    <p:sldId id="27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Ooi Su Lee - LHUB" initials="ROSL-L" lastIdx="10" clrIdx="0">
    <p:extLst>
      <p:ext uri="{19B8F6BF-5375-455C-9EA6-DF929625EA0E}">
        <p15:presenceInfo xmlns:p15="http://schemas.microsoft.com/office/powerpoint/2012/main" userId="S::ooisl@ntuc.sg::59602000-5c03-436e-934a-15f2a3b0e29b" providerId="AD"/>
      </p:ext>
    </p:extLst>
  </p:cmAuthor>
  <p:cmAuthor id="2" name="Nur Aszullia Binte Zolkiple - LHUB" initials="NL" lastIdx="8" clrIdx="1">
    <p:extLst>
      <p:ext uri="{19B8F6BF-5375-455C-9EA6-DF929625EA0E}">
        <p15:presenceInfo xmlns:p15="http://schemas.microsoft.com/office/powerpoint/2012/main" userId="S::naszulliaz@ntuc.sg::63b91d06-c008-448f-bd45-2b5b0d63ed50" providerId="AD"/>
      </p:ext>
    </p:extLst>
  </p:cmAuthor>
  <p:cmAuthor id="3" name="Venugopal Devaraj" initials="VD" lastIdx="3" clrIdx="2">
    <p:extLst>
      <p:ext uri="{19B8F6BF-5375-455C-9EA6-DF929625EA0E}">
        <p15:presenceInfo xmlns:p15="http://schemas.microsoft.com/office/powerpoint/2012/main" userId="6d19adc29ad4cb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45D"/>
    <a:srgbClr val="0098CD"/>
    <a:srgbClr val="004D72"/>
    <a:srgbClr val="7C8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572D4-4807-FB18-C4DB-23D094C7391E}" v="57" dt="2021-07-14T01:46:20.823"/>
    <p1510:client id="{D84E03E0-C3CF-4752-B17B-D1691E6D9AA7}" v="5" dt="2021-07-14T01:31:43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705"/>
  </p:normalViewPr>
  <p:slideViewPr>
    <p:cSldViewPr snapToGrid="0">
      <p:cViewPr varScale="1">
        <p:scale>
          <a:sx n="61" d="100"/>
          <a:sy n="61" d="100"/>
        </p:scale>
        <p:origin x="164" y="6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5-05-19T12:53:27.709" idx="1">
    <p:pos x="10" y="10"/>
    <p:text>Cgroups is the concept of isolation of enviroment, which is used by Docker namespace concept for the lsolation of container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5-05-19T12:55:16.862" idx="2">
    <p:pos x="10" y="10"/>
    <p:text>when we install docker it will create a default bridging adapter [we can conside this as a switch to connect] the ip range for the container is assigned from the subnet provide "172.17.0.1/16", whenever the new container created vnet will be created for the container "like it will assign a port from the swicth"</p:text>
    <p:extLst>
      <p:ext uri="{C676402C-5697-4E1C-873F-D02D1690AC5C}">
        <p15:threadingInfo xmlns:p15="http://schemas.microsoft.com/office/powerpoint/2012/main" timeZoneBias="-480"/>
      </p:ext>
    </p:extLst>
  </p:cm>
  <p:cm authorId="3" dt="2025-05-19T12:58:17.308" idx="3">
    <p:pos x="10" y="106"/>
    <p:text>refer to slide 35</p:text>
    <p:extLst>
      <p:ext uri="{C676402C-5697-4E1C-873F-D02D1690AC5C}">
        <p15:threadingInfo xmlns:p15="http://schemas.microsoft.com/office/powerpoint/2012/main" timeZoneBias="-480">
          <p15:parentCm authorId="3" idx="2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F1D82B-B7B1-2548-83A6-86AA47100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4738C-5510-494F-ACBB-96B648E877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A7FD5-328C-6E4B-BE3B-4E3F3E26D7C6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5037B-BA0A-4644-B969-AB837328F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42BB2-F61C-B746-957B-76B98ED25A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F81DE-C77D-224D-A2C2-253C15309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40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26389-07D8-2B41-85C4-B2C3309918CB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41E15-17B4-8841-96F5-10DD95BFC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7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tuclearninghub.com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41E15-17B4-8841-96F5-10DD95BFC8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7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SG" sz="1200" b="1" u="sng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Website</a:t>
            </a:r>
            <a:endParaRPr lang="en-SG" sz="12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SG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www.ntuclearninghub.com</a:t>
            </a:r>
            <a:endParaRPr lang="en-SG" sz="12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SG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41E15-17B4-8841-96F5-10DD95BFC8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B560-70F3-2D45-A89D-A353EC8D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7656-0D07-C840-8EB1-1914B0664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15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751F9D-3BC6-8A4F-A1F3-137F22334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7290" y="1373678"/>
            <a:ext cx="9717420" cy="411064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F0A043-F0CA-F348-999B-447C338CA8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7290" y="5674503"/>
            <a:ext cx="9717419" cy="258127"/>
          </a:xfrm>
        </p:spPr>
        <p:txBody>
          <a:bodyPr/>
          <a:lstStyle>
            <a:lvl1pPr algn="ctr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333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EE3D-B710-FA4B-9904-339F3BA0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40A8E-409F-3E49-9A6E-E771DC4F5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622DB-60E7-A043-9576-84917D15D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9237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496E-4C05-5849-B0DA-5B8ACE20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202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508EFD-5AF9-3548-97CE-5CE082435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4" y="0"/>
            <a:ext cx="121886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FB23E-8A6E-3649-9F1E-F24E26FA57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3429000"/>
            <a:ext cx="5562600" cy="11048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3EEBE-FAF8-A144-9741-F1E890C92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2628105"/>
            <a:ext cx="5562600" cy="7239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AF0781-6F0F-8E4F-BE3B-8B7732066642}"/>
              </a:ext>
            </a:extLst>
          </p:cNvPr>
          <p:cNvSpPr/>
          <p:nvPr userDrawn="1"/>
        </p:nvSpPr>
        <p:spPr>
          <a:xfrm>
            <a:off x="533400" y="6156808"/>
            <a:ext cx="7173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000" dirty="0">
                <a:latin typeface="Gill Sans MT" panose="020B0502020104020203" pitchFamily="34" charset="77"/>
                <a:cs typeface="Gill Sans" panose="020B0502020104020203" pitchFamily="34" charset="-79"/>
              </a:rPr>
              <a:t>Copyright © 2023 NTUC LearningHub Pte Ltd. All rights reserved.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000" dirty="0">
                <a:latin typeface="Gill Sans MT" panose="020B0502020104020203" pitchFamily="34" charset="77"/>
                <a:cs typeface="Gill Sans" panose="020B0502020104020203" pitchFamily="34" charset="-79"/>
              </a:rPr>
              <a:t>Version 4.0</a:t>
            </a:r>
          </a:p>
        </p:txBody>
      </p:sp>
    </p:spTree>
    <p:extLst>
      <p:ext uri="{BB962C8B-B14F-4D97-AF65-F5344CB8AC3E}">
        <p14:creationId xmlns:p14="http://schemas.microsoft.com/office/powerpoint/2010/main" val="1761376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a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553F5A-2D0C-BDCB-368D-445094B24A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826C50-AF0C-244C-A917-602A0A9725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0" y="1742845"/>
            <a:ext cx="891622" cy="8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AB4DD-98F8-3344-900D-8C2DD7425D31}"/>
              </a:ext>
            </a:extLst>
          </p:cNvPr>
          <p:cNvSpPr txBox="1"/>
          <p:nvPr userDrawn="1"/>
        </p:nvSpPr>
        <p:spPr>
          <a:xfrm>
            <a:off x="6894129" y="1444724"/>
            <a:ext cx="4459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Our Mission</a:t>
            </a:r>
          </a:p>
          <a:p>
            <a:endParaRPr lang="en-GB" dirty="0"/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provide learning that makes Every Worker a Better Worker, Every Job a Better Job, Every Company a Better Company</a:t>
            </a:r>
            <a:endParaRPr lang="en-SG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204BE-C264-734C-BFE7-9A1A4B0676D6}"/>
              </a:ext>
            </a:extLst>
          </p:cNvPr>
          <p:cNvSpPr/>
          <p:nvPr userDrawn="1"/>
        </p:nvSpPr>
        <p:spPr>
          <a:xfrm>
            <a:off x="2113829" y="1455944"/>
            <a:ext cx="29412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Our Vision</a:t>
            </a:r>
          </a:p>
          <a:p>
            <a:endParaRPr lang="en-GB" dirty="0"/>
          </a:p>
          <a:p>
            <a:r>
              <a:rPr lang="en-SG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the leader and trusted lifelong partner in Continuing Education and Training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948A03E-6720-FB42-87BA-B3AC7C9D3D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435" y="1742845"/>
            <a:ext cx="883130" cy="8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B144E9-2AB3-994C-B391-6ABAA314B3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89" y="3684688"/>
            <a:ext cx="537647" cy="48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4CEF72B-D7D4-5342-A803-E1C5C735682B}"/>
              </a:ext>
            </a:extLst>
          </p:cNvPr>
          <p:cNvSpPr/>
          <p:nvPr userDrawn="1"/>
        </p:nvSpPr>
        <p:spPr>
          <a:xfrm>
            <a:off x="910555" y="4256314"/>
            <a:ext cx="32753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1"/>
              <a:t>People are our Priority</a:t>
            </a:r>
          </a:p>
          <a:p>
            <a:pPr>
              <a:lnSpc>
                <a:spcPct val="100000"/>
              </a:lnSpc>
            </a:pPr>
            <a:endParaRPr lang="en-GB" sz="140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 and teamwork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 to customer needs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E33AD07-A6C1-F242-B16C-30633347B3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26" y="3633471"/>
            <a:ext cx="531856" cy="5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898349A-8C01-1248-88FF-910E08564B3D}"/>
              </a:ext>
            </a:extLst>
          </p:cNvPr>
          <p:cNvSpPr/>
          <p:nvPr userDrawn="1"/>
        </p:nvSpPr>
        <p:spPr>
          <a:xfrm>
            <a:off x="4437805" y="4256314"/>
            <a:ext cx="32753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1" dirty="0"/>
              <a:t>Passion is our Goal</a:t>
            </a:r>
          </a:p>
          <a:p>
            <a:pPr>
              <a:lnSpc>
                <a:spcPct val="100000"/>
              </a:lnSpc>
            </a:pPr>
            <a:endParaRPr lang="en-GB" sz="1400" dirty="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Passion for lifelong learning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Transforming people through learning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Heart and hunger to serve our customers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8E2EE0C-8098-8B42-9BD9-EFCCC8E7B9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76" y="3643734"/>
            <a:ext cx="532524" cy="5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3847B8-F961-BF49-A939-3F7C5A6C8607}"/>
              </a:ext>
            </a:extLst>
          </p:cNvPr>
          <p:cNvSpPr/>
          <p:nvPr userDrawn="1"/>
        </p:nvSpPr>
        <p:spPr>
          <a:xfrm>
            <a:off x="7965055" y="4256314"/>
            <a:ext cx="32753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1" dirty="0"/>
              <a:t>Performance is our Business</a:t>
            </a:r>
          </a:p>
          <a:p>
            <a:pPr>
              <a:lnSpc>
                <a:spcPct val="100000"/>
              </a:lnSpc>
            </a:pPr>
            <a:endParaRPr lang="en-GB" sz="1400" dirty="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 exceptional / sustainable value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Unmatched choice for our people and customers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149CE6-8747-C349-9D4C-0114DCE3F4D9}"/>
              </a:ext>
            </a:extLst>
          </p:cNvPr>
          <p:cNvCxnSpPr/>
          <p:nvPr userDrawn="1"/>
        </p:nvCxnSpPr>
        <p:spPr>
          <a:xfrm>
            <a:off x="687237" y="3429000"/>
            <a:ext cx="1081752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51B78-2DBF-7444-A5D4-7C639245916C}"/>
              </a:ext>
            </a:extLst>
          </p:cNvPr>
          <p:cNvCxnSpPr>
            <a:cxnSpLocks/>
          </p:cNvCxnSpPr>
          <p:nvPr userDrawn="1"/>
        </p:nvCxnSpPr>
        <p:spPr>
          <a:xfrm flipV="1">
            <a:off x="4206438" y="3429000"/>
            <a:ext cx="0" cy="252048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8D20B0-F691-8C4B-8117-EF7EC133CDAE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713184" y="3429001"/>
            <a:ext cx="20505" cy="25204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26CCF27-B663-D441-875A-8F4FFE5F3AD5}"/>
              </a:ext>
            </a:extLst>
          </p:cNvPr>
          <p:cNvSpPr/>
          <p:nvPr userDrawn="1"/>
        </p:nvSpPr>
        <p:spPr>
          <a:xfrm>
            <a:off x="4547626" y="403443"/>
            <a:ext cx="27093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04063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225BDD-522D-5F4B-ADED-92F18432FB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" y="0"/>
            <a:ext cx="1218608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FFD9AE-DB93-7447-A14A-207F4D70B9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3143250"/>
            <a:ext cx="5562600" cy="5715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2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Content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9555-434F-5F4B-A6BE-8194252E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186"/>
            <a:ext cx="10515600" cy="83190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6D3777-76F2-044E-9B38-B1E4D1421B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815" y="1479550"/>
            <a:ext cx="10515600" cy="42068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Font typeface="+mj-lt"/>
              <a:buAutoNum type="romanUcPeriod"/>
              <a:defRPr/>
            </a:lvl1pPr>
            <a:lvl2pPr algn="ctr">
              <a:lnSpc>
                <a:spcPct val="150000"/>
              </a:lnSpc>
              <a:buFont typeface="+mj-lt"/>
              <a:buAutoNum type="romanUcPeriod"/>
              <a:defRPr/>
            </a:lvl2pPr>
            <a:lvl3pPr algn="ctr">
              <a:lnSpc>
                <a:spcPct val="150000"/>
              </a:lnSpc>
              <a:buFont typeface="+mj-lt"/>
              <a:buAutoNum type="romanUcPeriod"/>
              <a:defRPr/>
            </a:lvl3pPr>
            <a:lvl4pPr algn="ctr">
              <a:lnSpc>
                <a:spcPct val="150000"/>
              </a:lnSpc>
              <a:buFont typeface="+mj-lt"/>
              <a:buAutoNum type="romanUcPeriod"/>
              <a:defRPr/>
            </a:lvl4pPr>
            <a:lvl5pPr algn="ctr">
              <a:lnSpc>
                <a:spcPct val="150000"/>
              </a:lnSpc>
              <a:buFont typeface="+mj-lt"/>
              <a:buAutoNum type="romanU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80E14-51DF-F836-AA39-E7A0E984BA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9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ining Objectiv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6D3777-76F2-044E-9B38-B1E4D1421B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815" y="1479550"/>
            <a:ext cx="10515600" cy="4206875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buFont typeface="Wingdings" pitchFamily="2" charset="2"/>
              <a:buChar char="ü"/>
              <a:defRPr/>
            </a:lvl1pPr>
            <a:lvl2pPr algn="l">
              <a:buFont typeface="+mj-lt"/>
              <a:buAutoNum type="romanUcPeriod"/>
              <a:defRPr/>
            </a:lvl2pPr>
            <a:lvl3pPr algn="l">
              <a:buFont typeface="+mj-lt"/>
              <a:buAutoNum type="romanUcPeriod"/>
              <a:defRPr/>
            </a:lvl3pPr>
            <a:lvl4pPr algn="l">
              <a:buFont typeface="+mj-lt"/>
              <a:buAutoNum type="romanUcPeriod"/>
              <a:defRPr/>
            </a:lvl4pPr>
            <a:lvl5pPr algn="l">
              <a:buFont typeface="+mj-lt"/>
              <a:buAutoNum type="romanU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0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E3F7B-1C1C-A244-87B0-1BE2A567B175}"/>
              </a:ext>
            </a:extLst>
          </p:cNvPr>
          <p:cNvSpPr/>
          <p:nvPr userDrawn="1"/>
        </p:nvSpPr>
        <p:spPr>
          <a:xfrm>
            <a:off x="3457547" y="402134"/>
            <a:ext cx="52741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Training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C14CF-A566-EAF6-B2A6-F901CDAE7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2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Dur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15D925-AF4D-00D5-0FC0-B2F5B52E5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9CC32E7-7C2D-0F49-B326-19249BF882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34571" y="2608057"/>
            <a:ext cx="3648976" cy="746125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/>
              <a:t>XX hrs XX mins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5F970FB-A1C7-8242-8E32-BD5948D38E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4572" y="4221198"/>
            <a:ext cx="3648976" cy="74612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XX hrs XX mins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CFA464F-3E27-3A41-B39D-10FA1B210A20}"/>
              </a:ext>
            </a:extLst>
          </p:cNvPr>
          <p:cNvSpPr/>
          <p:nvPr userDrawn="1"/>
        </p:nvSpPr>
        <p:spPr>
          <a:xfrm>
            <a:off x="6711352" y="1993157"/>
            <a:ext cx="431320" cy="2931057"/>
          </a:xfrm>
          <a:prstGeom prst="rightBrac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24D326-0B62-1646-81A8-B3177051C1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5582" y="3470699"/>
            <a:ext cx="3648976" cy="74612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XX hrs XX mins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B70878-8C73-C64A-9C6B-4BFADF8CE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2872701"/>
            <a:ext cx="1456863" cy="14568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060DEA-4906-5F4B-B14C-CB12ECE66DBC}"/>
              </a:ext>
            </a:extLst>
          </p:cNvPr>
          <p:cNvSpPr/>
          <p:nvPr userDrawn="1"/>
        </p:nvSpPr>
        <p:spPr>
          <a:xfrm>
            <a:off x="3784309" y="388557"/>
            <a:ext cx="46233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Course Duration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3EA23A-7CB4-0443-8B54-4C050522FA87}"/>
              </a:ext>
            </a:extLst>
          </p:cNvPr>
          <p:cNvSpPr/>
          <p:nvPr userDrawn="1"/>
        </p:nvSpPr>
        <p:spPr>
          <a:xfrm>
            <a:off x="2734571" y="2049900"/>
            <a:ext cx="3400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/>
              <a:t>Classroom 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C2FAD6-986B-2F4F-8AE0-916D5F17D61D}"/>
              </a:ext>
            </a:extLst>
          </p:cNvPr>
          <p:cNvSpPr/>
          <p:nvPr userDrawn="1"/>
        </p:nvSpPr>
        <p:spPr>
          <a:xfrm>
            <a:off x="2734571" y="3553139"/>
            <a:ext cx="3054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/>
              <a:t>Final Assessment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68AC-D088-D44D-9A36-029F6BD5D730}"/>
              </a:ext>
            </a:extLst>
          </p:cNvPr>
          <p:cNvSpPr/>
          <p:nvPr userDrawn="1"/>
        </p:nvSpPr>
        <p:spPr>
          <a:xfrm>
            <a:off x="7351176" y="2817159"/>
            <a:ext cx="1031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3640968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Assess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D67F51F-A793-7F47-BF18-3C7DFBF696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48309" y="2240973"/>
            <a:ext cx="3648075" cy="225901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1C117D7-242D-7740-B9CF-6818FFD1B8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7911" y="2240972"/>
            <a:ext cx="3648075" cy="225901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E77186-D2DA-984D-A92B-59B66FE60614}"/>
              </a:ext>
            </a:extLst>
          </p:cNvPr>
          <p:cNvSpPr/>
          <p:nvPr userDrawn="1"/>
        </p:nvSpPr>
        <p:spPr>
          <a:xfrm>
            <a:off x="3754846" y="397125"/>
            <a:ext cx="46823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Final Assessment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DF488-C65F-E84F-9441-1BB6240082C3}"/>
              </a:ext>
            </a:extLst>
          </p:cNvPr>
          <p:cNvSpPr/>
          <p:nvPr userDrawn="1"/>
        </p:nvSpPr>
        <p:spPr>
          <a:xfrm>
            <a:off x="2047855" y="1477885"/>
            <a:ext cx="3573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 dirty="0"/>
              <a:t>Assessment Method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EF40E7-76E4-714C-A896-E023055847C8}"/>
              </a:ext>
            </a:extLst>
          </p:cNvPr>
          <p:cNvSpPr/>
          <p:nvPr userDrawn="1"/>
        </p:nvSpPr>
        <p:spPr>
          <a:xfrm>
            <a:off x="6467461" y="1477885"/>
            <a:ext cx="1701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 dirty="0"/>
              <a:t>Duration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83301-A16C-CD55-C818-3394DFD2DA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4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2 row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B560-70F3-2D45-A89D-A353EC8DD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28700"/>
            <a:ext cx="10515600" cy="1313056"/>
          </a:xfrm>
        </p:spPr>
        <p:txBody>
          <a:bodyPr/>
          <a:lstStyle/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7656-0D07-C840-8EB1-1914B06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0965"/>
            <a:ext cx="10515600" cy="3745997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4666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225BDD-522D-5F4B-ADED-92F18432FB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" y="0"/>
            <a:ext cx="12186080" cy="6858000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23B4779-80BF-0540-AC83-38401DDF6428}"/>
              </a:ext>
            </a:extLst>
          </p:cNvPr>
          <p:cNvSpPr/>
          <p:nvPr userDrawn="1"/>
        </p:nvSpPr>
        <p:spPr>
          <a:xfrm>
            <a:off x="931952" y="1604513"/>
            <a:ext cx="4554747" cy="1545641"/>
          </a:xfrm>
          <a:prstGeom prst="wedgeRectCallout">
            <a:avLst>
              <a:gd name="adj1" fmla="val -18939"/>
              <a:gd name="adj2" fmla="val 7924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FFD9AE-DB93-7447-A14A-207F4D70B9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4914" y="1921750"/>
            <a:ext cx="3848821" cy="911165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en-GB"/>
              <a:t>THANK YOU!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75E0D-709E-D341-93F8-0E0BE39761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1482" y="3552570"/>
            <a:ext cx="4795688" cy="33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8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3 row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B560-70F3-2D45-A89D-A353EC8DD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28700"/>
            <a:ext cx="10515600" cy="2082490"/>
          </a:xfrm>
        </p:spPr>
        <p:txBody>
          <a:bodyPr/>
          <a:lstStyle/>
          <a:p>
            <a:r>
              <a:rPr lang="en-GB"/>
              <a:t>Click to </a:t>
            </a:r>
            <a:br>
              <a:rPr lang="en-GB"/>
            </a:br>
            <a:r>
              <a:rPr lang="en-GB"/>
              <a:t>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7656-0D07-C840-8EB1-1914B06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9249"/>
            <a:ext cx="10515600" cy="2987714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35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3919-334D-F948-9EB1-8F441935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BEA1-16AF-9B4E-BD63-01F2B4547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83BEA-4E50-704A-BFB3-4CD9D5700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73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(3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3919-334D-F948-9EB1-8F441935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BEA1-16AF-9B4E-BD63-01F2B4547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01537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83BEA-4E50-704A-BFB3-4CD9D5700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2906" y="1825625"/>
            <a:ext cx="3301536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FC3809C-3710-6F46-BFC5-213BE83FE01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247611" y="1825625"/>
            <a:ext cx="3106190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642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, sub-header and content (2-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7234-6A87-3E46-8D84-1EE931B4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077" y="1009132"/>
            <a:ext cx="10515600" cy="823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4742C-E925-114B-96E0-18272F51A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665" y="179754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340F4-B9BF-404C-94B4-298A56A5C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665" y="2621453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689C1-4DAB-C24C-8694-D75CA14A6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2077" y="179754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C2C66-5F8A-8747-9BF3-CA6060BED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2077" y="2621453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92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FA35-FA1B-0B40-86F3-325F1BC4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8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3-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EC8D-D05B-AE4D-9FAB-18BC73BD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1660467"/>
            <a:ext cx="3268287" cy="3776057"/>
          </a:xfrm>
        </p:spPr>
        <p:txBody>
          <a:bodyPr anchor="t"/>
          <a:lstStyle>
            <a:lvl1pPr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CF20A46-3673-2E4A-B6FA-B90154788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629" y="1660467"/>
            <a:ext cx="3549331" cy="823912"/>
          </a:xfr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8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C8FCE28-BC56-2947-A6F8-435B08B79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1629" y="2585663"/>
            <a:ext cx="3549331" cy="2850862"/>
          </a:xfrm>
        </p:spPr>
        <p:txBody>
          <a:bodyPr/>
          <a:lstStyle>
            <a:lvl1pPr>
              <a:lnSpc>
                <a:spcPct val="15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95F19D7-DE3C-784A-8497-C49CEFDE2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77393" y="1660467"/>
            <a:ext cx="3549332" cy="823912"/>
          </a:xfr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8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6432716-B281-D34A-9D78-A3BDC86DB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77393" y="2585663"/>
            <a:ext cx="3549332" cy="2850862"/>
          </a:xfrm>
        </p:spPr>
        <p:txBody>
          <a:bodyPr/>
          <a:lstStyle>
            <a:lvl1pPr>
              <a:lnSpc>
                <a:spcPct val="15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AD9101-15AF-0347-A084-2AD0F1EC2F9B}"/>
              </a:ext>
            </a:extLst>
          </p:cNvPr>
          <p:cNvSpPr/>
          <p:nvPr userDrawn="1"/>
        </p:nvSpPr>
        <p:spPr>
          <a:xfrm>
            <a:off x="671945" y="5552902"/>
            <a:ext cx="10754780" cy="6982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2DAD-D3B7-6742-B907-1B5BB5E3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D6CE-5B7C-7447-BF11-217DCA47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9EC8D-DDD0-3849-9BC9-319617A35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542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E9FBA4-A1B2-E040-B524-8463F72F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8700"/>
            <a:ext cx="10515600" cy="6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57953-C473-CD46-91A4-D0317FE5C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F1B6A-C37E-AFC7-1C42-E4E58538B74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4" r:id="rId3"/>
    <p:sldLayoutId id="2147483678" r:id="rId4"/>
    <p:sldLayoutId id="2147483690" r:id="rId5"/>
    <p:sldLayoutId id="2147483679" r:id="rId6"/>
    <p:sldLayoutId id="2147483680" r:id="rId7"/>
    <p:sldLayoutId id="2147483685" r:id="rId8"/>
    <p:sldLayoutId id="2147483682" r:id="rId9"/>
    <p:sldLayoutId id="2147483681" r:id="rId10"/>
    <p:sldLayoutId id="2147483683" r:id="rId11"/>
    <p:sldLayoutId id="2147483689" r:id="rId12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5BA0F85-F781-444C-C436-014DA474E22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212393" y="5989210"/>
            <a:ext cx="1747832" cy="4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6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73" r:id="rId3"/>
    <p:sldLayoutId id="2147483684" r:id="rId4"/>
    <p:sldLayoutId id="2147483687" r:id="rId5"/>
    <p:sldLayoutId id="2147483688" r:id="rId6"/>
    <p:sldLayoutId id="2147483691" r:id="rId7"/>
    <p:sldLayoutId id="214748369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vGTWHfqkKBY?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www.ntuclearninghu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3AA176-A18F-9943-9C34-F57EBD179D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Docker and Kubernetes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BD4080B-AEEB-9946-BF43-E07FBB13E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Course category/code</a:t>
            </a:r>
          </a:p>
        </p:txBody>
      </p:sp>
    </p:spTree>
    <p:extLst>
      <p:ext uri="{BB962C8B-B14F-4D97-AF65-F5344CB8AC3E}">
        <p14:creationId xmlns:p14="http://schemas.microsoft.com/office/powerpoint/2010/main" val="156844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750D3-B16A-1845-889B-C976358B28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859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7335"/>
            <a:ext cx="11531334" cy="4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4043"/>
            <a:ext cx="7804269" cy="22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7" y="1387370"/>
            <a:ext cx="10972800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5" y="1187334"/>
            <a:ext cx="11454580" cy="49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2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1" y="2676486"/>
            <a:ext cx="7521677" cy="15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61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9" y="1073028"/>
            <a:ext cx="11523406" cy="5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37" y="1438172"/>
            <a:ext cx="8268125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41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1073029"/>
            <a:ext cx="11189110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43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7" y="1120656"/>
            <a:ext cx="11366090" cy="501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3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77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987299"/>
            <a:ext cx="11434915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7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0" y="1282589"/>
            <a:ext cx="11238270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55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7" y="1314847"/>
            <a:ext cx="10441859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32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1082554"/>
            <a:ext cx="11749548" cy="53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1" y="1152408"/>
            <a:ext cx="11788877" cy="51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46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3" y="2828894"/>
            <a:ext cx="7570839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41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1311165"/>
            <a:ext cx="11503742" cy="48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35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1031339"/>
            <a:ext cx="11710220" cy="52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7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6" y="2978127"/>
            <a:ext cx="6829294" cy="9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3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2" y="1091381"/>
            <a:ext cx="11375922" cy="52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750D3-B16A-1845-889B-C976358B28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Trainer’s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3661832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8" y="2997178"/>
            <a:ext cx="6899670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0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0" y="1199535"/>
            <a:ext cx="1150523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94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1149232"/>
            <a:ext cx="11592232" cy="51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27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46" y="2835244"/>
            <a:ext cx="4026107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3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8" y="983227"/>
            <a:ext cx="11385754" cy="534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1152408"/>
            <a:ext cx="11582400" cy="51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95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9232"/>
            <a:ext cx="11493910" cy="524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22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1199535"/>
            <a:ext cx="11464413" cy="50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94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2" y="1196860"/>
            <a:ext cx="11523407" cy="505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60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2" y="1406421"/>
            <a:ext cx="11503741" cy="48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0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1274F-172A-EF46-9414-09D1AD00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SG" dirty="0"/>
              <a:t>NTUC LearningHub</a:t>
            </a:r>
            <a:endParaRPr lang="en-GB" dirty="0"/>
          </a:p>
        </p:txBody>
      </p:sp>
      <p:pic>
        <p:nvPicPr>
          <p:cNvPr id="2" name="Online Media 1" title="NTUC LearningHub Corporate Video">
            <a:hlinkClick r:id="" action="ppaction://media"/>
            <a:extLst>
              <a:ext uri="{FF2B5EF4-FFF2-40B4-BE49-F238E27FC236}">
                <a16:creationId xmlns:a16="http://schemas.microsoft.com/office/drawing/2014/main" id="{573D39A3-17FC-72CC-C9DB-5515BD52EF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81809" y="1162776"/>
            <a:ext cx="8428381" cy="47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1387369"/>
            <a:ext cx="11562736" cy="48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9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1123831"/>
            <a:ext cx="11680722" cy="52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6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1170040"/>
            <a:ext cx="11680722" cy="48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17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485D6-96FC-3A4E-82FF-DE6ABE9AF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5721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2A09-6DE6-43BF-8168-F93BBE3A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170"/>
            <a:ext cx="10515600" cy="831908"/>
          </a:xfrm>
        </p:spPr>
        <p:txBody>
          <a:bodyPr/>
          <a:lstStyle/>
          <a:p>
            <a:r>
              <a:rPr lang="en-US" sz="3600" dirty="0"/>
              <a:t>For more course enquiries, visit us at:</a:t>
            </a:r>
            <a:br>
              <a:rPr lang="en-US" sz="3600" dirty="0"/>
            </a:br>
            <a:endParaRPr lang="en-SG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78155-749A-46FD-9DE4-EB6AD0209D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2714" y="1069147"/>
            <a:ext cx="8241792" cy="5052196"/>
          </a:xfrm>
        </p:spPr>
        <p:txBody>
          <a:bodyPr lIns="91440" tIns="45720" rIns="91440" bIns="4572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/>
              <a:t>Branches / Sales </a:t>
            </a:r>
            <a:r>
              <a:rPr lang="en-US" sz="1600" b="1" dirty="0" err="1"/>
              <a:t>Centres</a:t>
            </a:r>
            <a:endParaRPr lang="en-US" sz="1600" b="1" dirty="0"/>
          </a:p>
          <a:p>
            <a:pPr algn="l">
              <a:lnSpc>
                <a:spcPct val="100000"/>
              </a:lnSpc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NTUC Trade Union House, 73 Bras </a:t>
            </a:r>
            <a:r>
              <a:rPr lang="en-US" sz="1500" dirty="0" err="1"/>
              <a:t>Basah</a:t>
            </a:r>
            <a:r>
              <a:rPr lang="en-US" sz="1500" dirty="0"/>
              <a:t> Road, #02-01, S189556</a:t>
            </a:r>
          </a:p>
          <a:p>
            <a:pPr algn="l">
              <a:lnSpc>
                <a:spcPct val="100000"/>
              </a:lnSpc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Devan Nair Institute, 80 Jurong East Street 21, #02-03, S609607</a:t>
            </a:r>
          </a:p>
          <a:p>
            <a:pPr algn="l">
              <a:lnSpc>
                <a:spcPct val="100000"/>
              </a:lnSpc>
              <a:buAutoNum type="arabicPeriod"/>
            </a:pPr>
            <a:r>
              <a:rPr lang="en-US" sz="1500" dirty="0"/>
              <a:t>NTUC LHUB @ Lifelong Learning Institute, 11 Eunos Road 8, #05-01, S40860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/>
              <a:t>LHUB @ Tampines Mall, 4 Tampines Central 5 (L4, outside Long John Silver’s), S529510 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AMK Hub, 53 Ang Mo Kio Ave 3, #B1-80, S569933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/>
              <a:t>LHUB @ </a:t>
            </a:r>
            <a:r>
              <a:rPr lang="en-US" sz="1500" dirty="0" err="1"/>
              <a:t>NorthPoint</a:t>
            </a:r>
            <a:r>
              <a:rPr lang="en-US" sz="1500" dirty="0"/>
              <a:t> City, North Wing, #B1-39, 930 Yishun Ave 2, S769098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Causeway Point, 1 Woodlands Square, #03-K03, S738099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 LHUB @ Compass One, 1 Sengkang Square, #04-23, S545078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 LHUB @ Jurong Point 2, 1 Jurong West Central 2, #03-119, S648886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/>
              <a:t>Training </a:t>
            </a:r>
            <a:r>
              <a:rPr lang="en-US" sz="1600" b="1" dirty="0" err="1"/>
              <a:t>Centres</a:t>
            </a:r>
            <a:endParaRPr lang="en-US" sz="1600" b="1" dirty="0"/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1500" dirty="0"/>
              <a:t>NTUC LHUB Industry Skills Centre @ </a:t>
            </a:r>
            <a:r>
              <a:rPr lang="en-US" sz="1500" dirty="0" err="1"/>
              <a:t>Benoi</a:t>
            </a:r>
            <a:r>
              <a:rPr lang="en-US" sz="1500" dirty="0"/>
              <a:t>, 60 </a:t>
            </a:r>
            <a:r>
              <a:rPr lang="en-US" sz="1500" dirty="0" err="1"/>
              <a:t>Benoi</a:t>
            </a:r>
            <a:r>
              <a:rPr lang="en-US" sz="1500" dirty="0"/>
              <a:t> Road, #01-08, S629906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1500" dirty="0"/>
              <a:t>NTUC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/>
              <a:t>LHUB @ Aljunied Training Centre, 260 Sims Ave, ECM Building, #02-01, S387604  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s-ES" sz="1500" dirty="0"/>
              <a:t>NTUC LHUB @ </a:t>
            </a:r>
            <a:r>
              <a:rPr lang="es-ES" sz="1500" dirty="0" err="1"/>
              <a:t>Tampines</a:t>
            </a:r>
            <a:r>
              <a:rPr lang="es-ES" sz="1500" dirty="0"/>
              <a:t> Plaza 2, </a:t>
            </a:r>
            <a:r>
              <a:rPr lang="es-ES" sz="1500" dirty="0" err="1"/>
              <a:t>Tampines</a:t>
            </a:r>
            <a:r>
              <a:rPr lang="es-ES" sz="1500" dirty="0"/>
              <a:t> Plaza, 5 </a:t>
            </a:r>
            <a:r>
              <a:rPr lang="es-ES" sz="1500" dirty="0" err="1"/>
              <a:t>Tampines</a:t>
            </a:r>
            <a:r>
              <a:rPr lang="es-ES" sz="1500" dirty="0"/>
              <a:t> Central 1, #04-02, S529541</a:t>
            </a:r>
            <a:endParaRPr lang="en-US" sz="15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dirty="0"/>
              <a:t> </a:t>
            </a:r>
            <a:endParaRPr lang="en-SG" sz="1600" dirty="0"/>
          </a:p>
        </p:txBody>
      </p:sp>
      <p:pic>
        <p:nvPicPr>
          <p:cNvPr id="5" name="Graphic 4" descr="Receiver with solid fill">
            <a:extLst>
              <a:ext uri="{FF2B5EF4-FFF2-40B4-BE49-F238E27FC236}">
                <a16:creationId xmlns:a16="http://schemas.microsoft.com/office/drawing/2014/main" id="{767E2880-E301-43E8-BF93-15EBEF8F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5789" y="3240913"/>
            <a:ext cx="322687" cy="322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8A7BC2-1CA6-4039-A914-A1CE73CEF9EB}"/>
              </a:ext>
            </a:extLst>
          </p:cNvPr>
          <p:cNvSpPr txBox="1"/>
          <p:nvPr/>
        </p:nvSpPr>
        <p:spPr>
          <a:xfrm>
            <a:off x="8775817" y="3203182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/>
              <a:t>6336 5482</a:t>
            </a:r>
          </a:p>
        </p:txBody>
      </p:sp>
      <p:pic>
        <p:nvPicPr>
          <p:cNvPr id="11" name="Graphic 10" descr="Cursor with solid fill">
            <a:extLst>
              <a:ext uri="{FF2B5EF4-FFF2-40B4-BE49-F238E27FC236}">
                <a16:creationId xmlns:a16="http://schemas.microsoft.com/office/drawing/2014/main" id="{FC9FC8B0-F6BC-421D-A4CB-74A532015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7761" y="3670380"/>
            <a:ext cx="448056" cy="448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C61B11-0395-40DD-AD9B-3AC81B02205F}"/>
              </a:ext>
            </a:extLst>
          </p:cNvPr>
          <p:cNvSpPr txBox="1"/>
          <p:nvPr/>
        </p:nvSpPr>
        <p:spPr>
          <a:xfrm>
            <a:off x="8764506" y="3695228"/>
            <a:ext cx="348342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www.ntuclearninghub.com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84630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0B3F1F-52B0-854B-983D-9A94A8D0F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9 hours x 4 days</a:t>
            </a:r>
          </a:p>
          <a:p>
            <a:r>
              <a:rPr lang="en-GB" dirty="0"/>
              <a:t>5 hours x 1 days</a:t>
            </a: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8348F-AECB-534A-B27F-DFF608EE38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4 hours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82120-41CC-554C-8B05-63FF6A2A61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45 hours</a:t>
            </a:r>
          </a:p>
        </p:txBody>
      </p:sp>
    </p:spTree>
    <p:extLst>
      <p:ext uri="{BB962C8B-B14F-4D97-AF65-F5344CB8AC3E}">
        <p14:creationId xmlns:p14="http://schemas.microsoft.com/office/powerpoint/2010/main" val="185395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5D547B-1DD4-4B1E-B18A-29E4CC94D975}"/>
              </a:ext>
            </a:extLst>
          </p:cNvPr>
          <p:cNvSpPr txBox="1">
            <a:spLocks/>
          </p:cNvSpPr>
          <p:nvPr/>
        </p:nvSpPr>
        <p:spPr>
          <a:xfrm>
            <a:off x="508320" y="1849979"/>
            <a:ext cx="10927829" cy="1579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Assessment format: open/closed 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Open book assessment ONLY includes LG and approved materials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Appeal process</a:t>
            </a:r>
          </a:p>
        </p:txBody>
      </p:sp>
    </p:spTree>
    <p:extLst>
      <p:ext uri="{BB962C8B-B14F-4D97-AF65-F5344CB8AC3E}">
        <p14:creationId xmlns:p14="http://schemas.microsoft.com/office/powerpoint/2010/main" val="405575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F625EC-120D-D441-BA8C-4DEF7C48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First day briefing for trainees - assessment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D95C48-F0CA-2A48-B1CB-22F0D0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700" dirty="0"/>
              <a:t>Place phones &amp; other materials under the table or on the floor</a:t>
            </a:r>
          </a:p>
          <a:p>
            <a:r>
              <a:rPr lang="en-SG" sz="2700" dirty="0"/>
              <a:t>No photos or recording of assessment scripts</a:t>
            </a:r>
          </a:p>
          <a:p>
            <a:r>
              <a:rPr lang="en-US" sz="2700" dirty="0"/>
              <a:t>No discussion during assessment</a:t>
            </a:r>
          </a:p>
          <a:p>
            <a:r>
              <a:rPr lang="en-US" sz="2700" dirty="0"/>
              <a:t>Use black/blue pen for assessment [hard copies]</a:t>
            </a:r>
          </a:p>
          <a:p>
            <a:r>
              <a:rPr lang="en-US" sz="2700" dirty="0"/>
              <a:t>No usage of liquid paper or correction tape</a:t>
            </a:r>
          </a:p>
        </p:txBody>
      </p:sp>
    </p:spTree>
    <p:extLst>
      <p:ext uri="{BB962C8B-B14F-4D97-AF65-F5344CB8AC3E}">
        <p14:creationId xmlns:p14="http://schemas.microsoft.com/office/powerpoint/2010/main" val="408148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F625EC-120D-D441-BA8C-4DEF7C48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First day briefing for trainees - assessment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D95C48-F0CA-2A48-B1CB-22F0D0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Refer to clock countdown timer during assessment (search Clock App under Windows)</a:t>
            </a:r>
          </a:p>
          <a:p>
            <a:r>
              <a:rPr lang="en-US" sz="2800" dirty="0"/>
              <a:t>Assessment scripts will be collected when the time is up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4416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F625EC-120D-D441-BA8C-4DEF7C48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First day briefing for trainees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D95C48-F0CA-2A48-B1CB-22F0D0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Criteria for funding</a:t>
            </a:r>
          </a:p>
          <a:p>
            <a:r>
              <a:rPr lang="en-US" sz="2800" dirty="0">
                <a:ea typeface="ＭＳ Ｐゴシック" panose="020B0600070205080204" pitchFamily="34" charset="-128"/>
              </a:rPr>
              <a:t>Minimum attendance rate of xxx%</a:t>
            </a:r>
          </a:p>
          <a:p>
            <a:r>
              <a:rPr lang="en-US" sz="2800" dirty="0">
                <a:ea typeface="ＭＳ Ｐゴシック" panose="020B0600070205080204" pitchFamily="34" charset="-128"/>
              </a:rPr>
              <a:t>Complete the assessment and be assessed as ‘Competent’</a:t>
            </a:r>
          </a:p>
        </p:txBody>
      </p:sp>
    </p:spTree>
    <p:extLst>
      <p:ext uri="{BB962C8B-B14F-4D97-AF65-F5344CB8AC3E}">
        <p14:creationId xmlns:p14="http://schemas.microsoft.com/office/powerpoint/2010/main" val="3724672457"/>
      </p:ext>
    </p:extLst>
  </p:cSld>
  <p:clrMapOvr>
    <a:masterClrMapping/>
  </p:clrMapOvr>
</p:sld>
</file>

<file path=ppt/theme/theme1.xml><?xml version="1.0" encoding="utf-8"?>
<a:theme xmlns:a="http://schemas.openxmlformats.org/drawingml/2006/main" name="LHub - White Background">
  <a:themeElements>
    <a:clrScheme name="Custom 2">
      <a:dk1>
        <a:srgbClr val="1B345E"/>
      </a:dk1>
      <a:lt1>
        <a:srgbClr val="FFFFFF"/>
      </a:lt1>
      <a:dk2>
        <a:srgbClr val="102834"/>
      </a:dk2>
      <a:lt2>
        <a:srgbClr val="E7E6E6"/>
      </a:lt2>
      <a:accent1>
        <a:srgbClr val="004E74"/>
      </a:accent1>
      <a:accent2>
        <a:srgbClr val="0097CE"/>
      </a:accent2>
      <a:accent3>
        <a:srgbClr val="FFCB0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4B108E1-7FF0-EA40-9781-AA94C5768C7E}" vid="{AEBBB77E-45D3-F247-AC50-1FF4440977D1}"/>
    </a:ext>
  </a:extLst>
</a:theme>
</file>

<file path=ppt/theme/theme2.xml><?xml version="1.0" encoding="utf-8"?>
<a:theme xmlns:a="http://schemas.openxmlformats.org/drawingml/2006/main" name="LHub - Coloured Background">
  <a:themeElements>
    <a:clrScheme name="Custom 1">
      <a:dk1>
        <a:srgbClr val="18345E"/>
      </a:dk1>
      <a:lt1>
        <a:srgbClr val="FFFFFF"/>
      </a:lt1>
      <a:dk2>
        <a:srgbClr val="0097CE"/>
      </a:dk2>
      <a:lt2>
        <a:srgbClr val="E7E6E6"/>
      </a:lt2>
      <a:accent1>
        <a:srgbClr val="004E74"/>
      </a:accent1>
      <a:accent2>
        <a:srgbClr val="0097CE"/>
      </a:accent2>
      <a:accent3>
        <a:srgbClr val="FFCB0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4B108E1-7FF0-EA40-9781-AA94C5768C7E}" vid="{F6B9B6A7-81ED-A648-88C7-571ED0D7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3A068CF007D349A8B5E12D46717FFA" ma:contentTypeVersion="13" ma:contentTypeDescription="Create a new document." ma:contentTypeScope="" ma:versionID="9c2ee2c8a1e728d5f5a4755550776e30">
  <xsd:schema xmlns:xsd="http://www.w3.org/2001/XMLSchema" xmlns:xs="http://www.w3.org/2001/XMLSchema" xmlns:p="http://schemas.microsoft.com/office/2006/metadata/properties" xmlns:ns2="72c955c0-8550-4450-80c8-1fab6dbb7078" xmlns:ns3="581bd981-15de-40db-9c55-e966f802ae1d" targetNamespace="http://schemas.microsoft.com/office/2006/metadata/properties" ma:root="true" ma:fieldsID="013d4eeb46e59d9fa217e40bbded5ae5" ns2:_="" ns3:_="">
    <xsd:import namespace="72c955c0-8550-4450-80c8-1fab6dbb7078"/>
    <xsd:import namespace="581bd981-15de-40db-9c55-e966f802ae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955c0-8550-4450-80c8-1fab6dbb70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e17c217-cf96-489c-84d5-16bf13a002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1bd981-15de-40db-9c55-e966f802ae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d0115da-0247-4484-afbf-9500de9aee1d}" ma:internalName="TaxCatchAll" ma:showField="CatchAllData" ma:web="581bd981-15de-40db-9c55-e966f802ae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c955c0-8550-4450-80c8-1fab6dbb7078">
      <Terms xmlns="http://schemas.microsoft.com/office/infopath/2007/PartnerControls"/>
    </lcf76f155ced4ddcb4097134ff3c332f>
    <TaxCatchAll xmlns="581bd981-15de-40db-9c55-e966f802ae1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A535AE-EE59-430B-A54C-8F8E3B288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c955c0-8550-4450-80c8-1fab6dbb7078"/>
    <ds:schemaRef ds:uri="581bd981-15de-40db-9c55-e966f802ae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910AAA-CBCE-490F-8BB3-D3BE180548F4}">
  <ds:schemaRefs>
    <ds:schemaRef ds:uri="72c955c0-8550-4450-80c8-1fab6dbb7078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581bd981-15de-40db-9c55-e966f802ae1d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E9368F6-39B8-4507-914A-2A6DEBF471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NTUC LHUB Courseware v1.2</Template>
  <TotalTime>1164</TotalTime>
  <Words>387</Words>
  <Application>Microsoft Office PowerPoint</Application>
  <PresentationFormat>Widescreen</PresentationFormat>
  <Paragraphs>50</Paragraphs>
  <Slides>44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Gill Sans MT</vt:lpstr>
      <vt:lpstr>Wingdings</vt:lpstr>
      <vt:lpstr>LHub - White Background</vt:lpstr>
      <vt:lpstr>LHub - Coloured Background</vt:lpstr>
      <vt:lpstr>Docker and Kubernetes</vt:lpstr>
      <vt:lpstr>PowerPoint Presentation</vt:lpstr>
      <vt:lpstr>Trainer’s Introduction</vt:lpstr>
      <vt:lpstr>About NTUC LearningHub</vt:lpstr>
      <vt:lpstr>PowerPoint Presentation</vt:lpstr>
      <vt:lpstr>PowerPoint Presentation</vt:lpstr>
      <vt:lpstr>First day briefing for trainees - assessment</vt:lpstr>
      <vt:lpstr>First day briefing for trainees - assessment</vt:lpstr>
      <vt:lpstr>First day briefing for trainees</vt:lpstr>
      <vt:lpstr>SECTION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For more course enquiries, visit us at: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 IS HERE</dc:title>
  <dc:creator>Siti Zulaikha Binte Zukiflee - LHUB</dc:creator>
  <cp:lastModifiedBy>Venugopal Devaraj</cp:lastModifiedBy>
  <cp:revision>48</cp:revision>
  <dcterms:created xsi:type="dcterms:W3CDTF">2021-07-14T01:19:14Z</dcterms:created>
  <dcterms:modified xsi:type="dcterms:W3CDTF">2025-05-19T11:39:01Z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0x010100863A068CF007D349A8B5E12D46717FFA</vt:lpwstr>
  </property>
</Properties>
</file>